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  <p:sldId id="256" r:id="rId3"/>
    <p:sldId id="279" r:id="rId4"/>
    <p:sldId id="257" r:id="rId5"/>
    <p:sldId id="289" r:id="rId6"/>
    <p:sldId id="261" r:id="rId7"/>
    <p:sldId id="281" r:id="rId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8"/>
      </p:cViewPr>
      <p:guideLst>
        <p:guide orient="horz" pos="2160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/>
        </p:nvSpPr>
        <p:spPr>
          <a:xfrm>
            <a:off x="3175" y="507365"/>
            <a:ext cx="12185650" cy="90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南信大教育在线平台学生在线学习指南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1129" y="1596770"/>
            <a:ext cx="1115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南信大教育在线平台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为全校师生提供在线教学服务，包括线上学习观看教学视频、答疑、作业、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测验等相关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技术服务，旨在利用电脑、手机、网络等现有设备开展教学活动。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南信大教育在线平台包含电脑端（网址：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http://nu</a:t>
            </a:r>
            <a:r>
              <a:rPr lang="en-US" altLang="zh-CN" dirty="0" err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ist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.fanya.chaoxing.com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）和手机端（学习通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）两部分，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电脑端和手机端可自动实现资源、数据、功能同步，有效保证师生使用习惯的一致性。</a:t>
            </a:r>
          </a:p>
          <a:p>
            <a:pPr indent="457200" algn="l" fontAlgn="auto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南信大教育在线平台已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无缝对接超星电子图书、电子期刊、学术视频等数据库，为学生拓展学习提供资源支撑。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736" y="3601085"/>
            <a:ext cx="3843012" cy="2132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394335" y="974725"/>
            <a:ext cx="991171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电脑端访问网址：http://nu</a:t>
            </a:r>
            <a:r>
              <a:rPr lang="en-US" altLang="zh-CN" sz="1600" b="1" dirty="0" err="1">
                <a:latin typeface="微软雅黑" panose="020B0503020204020204" charset="-122"/>
                <a:ea typeface="微软雅黑" panose="020B0503020204020204" charset="-122"/>
                <a:cs typeface="+mj-ea"/>
              </a:rPr>
              <a:t>ist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.fanya.chaoxing.com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初次登录方式：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点击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按钮，输入账号（学号）和初始密码（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s654321s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）登录。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登录后请绑定手机号并修改密码。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再次登录时，电脑端、学习通均可使用该手机号和密码登录。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9250" y="3602212"/>
            <a:ext cx="3872865" cy="213007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075" y="3601720"/>
            <a:ext cx="3608705" cy="2131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94335" y="2700020"/>
            <a:ext cx="1012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如果已在学习通登录并绑定学号，登录密码为修改后的密码，支持学号、手机号两种登录方式。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扫描右方二维码或在手机应用市场中搜索“学习通”进行下载。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6550" y="151320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初次登录者：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点击右下方的“我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进入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页面，选择“新用户注册”，输入手机号获取验证码并设置自己的密码，然后填写学校名称、输入自己的学号、姓名进行信息验证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（注意：信息验证一定不可跳过，学校名称是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南京信息工程大学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，不能使用简写或具体到学院）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010" y="3322320"/>
            <a:ext cx="2178685" cy="3510915"/>
          </a:xfrm>
          <a:prstGeom prst="rect">
            <a:avLst/>
          </a:prstGeom>
          <a:ln w="12700" cmpd="sng">
            <a:solidFill>
              <a:schemeClr val="accent1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5735" y="3322320"/>
            <a:ext cx="202247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350" y="3322320"/>
            <a:ext cx="215836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6480" y="3397965"/>
            <a:ext cx="2110740" cy="337486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9962" y="3322320"/>
            <a:ext cx="2034870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8" name="文本框 17"/>
          <p:cNvSpPr txBox="1"/>
          <p:nvPr/>
        </p:nvSpPr>
        <p:spPr>
          <a:xfrm>
            <a:off x="8395970" y="5788660"/>
            <a:ext cx="2580005" cy="3683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36550" y="2503170"/>
            <a:ext cx="10564495" cy="4603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如果已在电脑端登录并绑定手机号，则可直接使用手机号登录。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567" y="623570"/>
            <a:ext cx="11475720" cy="131572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学生登录后进入自己的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学习空间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，可在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我学的课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中找到教师的课程，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点击课程封面，进入班级进行课程内容学习。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进入课程和班级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405" y="1772920"/>
            <a:ext cx="6271260" cy="2348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4342130"/>
            <a:ext cx="6241415" cy="2348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730" y="2644140"/>
            <a:ext cx="4761865" cy="25234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52730" y="241935"/>
            <a:ext cx="11257280" cy="12350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电脑端的课程和学习通的课程互通，登录学习通可以在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中找到课程及所在班级。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815" y="1378585"/>
            <a:ext cx="2451735" cy="5269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720" y="1318895"/>
            <a:ext cx="2616835" cy="5328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1008380"/>
            <a:ext cx="10968990" cy="1230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学生进入课程后，可查看教师提供的课程内容、资料，并且完成教师发布的在线学习任务、学习要求、作业、测验等，并可以在线提问、讨论。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4653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在线学习方式：线上学习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7335" y="2380129"/>
            <a:ext cx="8386445" cy="31943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8115" y="1158240"/>
            <a:ext cx="9374505" cy="3222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latin typeface="+mj-ea"/>
                <a:ea typeface="+mj-ea"/>
                <a:cs typeface="+mj-ea"/>
              </a:rPr>
              <a:t>如您平台的课程清单中缺少相应课程，请查看选课信息，并联系课程教师。</a:t>
            </a:r>
            <a:endParaRPr lang="en-US" altLang="zh-CN" sz="2800" dirty="0">
              <a:latin typeface="+mj-ea"/>
              <a:ea typeface="+mj-ea"/>
              <a:cs typeface="+mj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latin typeface="+mj-ea"/>
                <a:ea typeface="+mj-ea"/>
                <a:cs typeface="+mj-ea"/>
              </a:rPr>
              <a:t>如您在使用中遇到技术问题，可通过以下方式寻求支持：</a:t>
            </a:r>
            <a:endParaRPr lang="en-US" altLang="zh-CN" sz="2800" dirty="0">
              <a:latin typeface="+mj-ea"/>
              <a:ea typeface="+mj-ea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+mj-ea"/>
                <a:cs typeface="+mj-ea"/>
              </a:rPr>
              <a:t>加入</a:t>
            </a:r>
            <a:r>
              <a:rPr lang="en-US" altLang="zh-CN" sz="2800" dirty="0">
                <a:latin typeface="+mj-ea"/>
                <a:cs typeface="+mj-ea"/>
                <a:sym typeface="+mn-ea"/>
              </a:rPr>
              <a:t>QQ</a:t>
            </a:r>
            <a:r>
              <a:rPr lang="zh-CN" altLang="en-US" sz="2800" dirty="0">
                <a:latin typeface="+mj-ea"/>
                <a:cs typeface="+mj-ea"/>
                <a:sym typeface="+mn-ea"/>
              </a:rPr>
              <a:t>群</a:t>
            </a:r>
            <a:r>
              <a:rPr lang="zh-CN" altLang="en-US" sz="2800" dirty="0">
                <a:latin typeface="+mj-ea"/>
                <a:cs typeface="+mj-ea"/>
              </a:rPr>
              <a:t>咨询：信大网络课（尔雅）：</a:t>
            </a:r>
            <a:r>
              <a:rPr lang="en-US" altLang="zh-CN" sz="2800" dirty="0">
                <a:latin typeface="+mj-ea"/>
                <a:cs typeface="+mj-ea"/>
              </a:rPr>
              <a:t>376099712</a:t>
            </a:r>
            <a:br>
              <a:rPr lang="en-US" altLang="zh-CN" sz="2800" dirty="0">
                <a:latin typeface="+mj-ea"/>
                <a:cs typeface="+mj-ea"/>
              </a:rPr>
            </a:br>
            <a:r>
              <a:rPr lang="zh-CN" altLang="en-US" sz="2800" dirty="0">
                <a:latin typeface="+mj-ea"/>
                <a:cs typeface="+mj-ea"/>
              </a:rPr>
              <a:t>信大网络课（尔雅）</a:t>
            </a:r>
            <a:r>
              <a:rPr lang="en-US" altLang="zh-CN" sz="2800" dirty="0">
                <a:latin typeface="+mj-ea"/>
                <a:cs typeface="+mj-ea"/>
              </a:rPr>
              <a:t>2</a:t>
            </a:r>
            <a:r>
              <a:rPr lang="zh-CN" altLang="en-US" sz="2800" dirty="0">
                <a:latin typeface="+mj-ea"/>
                <a:cs typeface="+mj-ea"/>
              </a:rPr>
              <a:t>：</a:t>
            </a:r>
            <a:r>
              <a:rPr lang="en-US" altLang="zh-CN" sz="2800" dirty="0">
                <a:latin typeface="+mj-ea"/>
                <a:cs typeface="+mj-ea"/>
              </a:rPr>
              <a:t>757084092</a:t>
            </a:r>
            <a:endParaRPr lang="zh-CN" altLang="en-US" sz="2800" dirty="0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72,&quot;width&quot;:30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542</Words>
  <Application>Microsoft Office PowerPoint</Application>
  <PresentationFormat>宽屏</PresentationFormat>
  <Paragraphs>29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黑体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手机上下载并安装学习通APP： 扫描右方二维码或在手机应用市场中搜索“学习通”进行下载。</vt:lpstr>
      <vt:lpstr>学生登录后进入自己的“学习空间”，可在”我学的课“中找到教师的课程，点击课程封面，进入班级进行课程内容学习。</vt:lpstr>
      <vt:lpstr>电脑端的课程和学习通的课程互通，登录学习通可以在”我“中找到课程及所在班级。</vt:lpstr>
      <vt:lpstr>学生进入课程后，可查看教师提供的课程内容、资料，并且完成教师发布的在线学习任务、学习要求、作业、测验等，并可以在线提问、讨论。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6851</cp:lastModifiedBy>
  <cp:revision>45</cp:revision>
  <dcterms:created xsi:type="dcterms:W3CDTF">2020-01-28T03:15:00Z</dcterms:created>
  <dcterms:modified xsi:type="dcterms:W3CDTF">2020-09-14T03:54:49Z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