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8" r:id="rId3"/>
    <p:sldId id="256" r:id="rId4"/>
    <p:sldId id="279" r:id="rId5"/>
    <p:sldId id="257" r:id="rId6"/>
    <p:sldId id="289" r:id="rId7"/>
    <p:sldId id="261" r:id="rId8"/>
    <p:sldId id="281" r:id="rId9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63" d="100"/>
          <a:sy n="63" d="100"/>
        </p:scale>
        <p:origin x="-706" y="-72"/>
      </p:cViewPr>
      <p:guideLst>
        <p:guide orient="horz" pos="2140"/>
        <p:guide pos="380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tags" Target="../tags/tag1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2"/>
          <p:cNvSpPr>
            <a:spLocks noGrp="1"/>
          </p:cNvSpPr>
          <p:nvPr/>
        </p:nvSpPr>
        <p:spPr>
          <a:xfrm>
            <a:off x="3175" y="507365"/>
            <a:ext cx="12185650" cy="9061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  <a:scene3d>
              <a:camera prst="orthographicFront"/>
              <a:lightRig rig="threePt" dir="t"/>
            </a:scene3d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40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南信大教育在线平台学生在</a:t>
            </a:r>
            <a:r>
              <a:rPr lang="zh-CN" altLang="en-US" sz="40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线学习指南</a:t>
            </a:r>
            <a:endParaRPr lang="zh-CN" altLang="en-US" sz="40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91129" y="1596770"/>
            <a:ext cx="11150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南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信大教育在线平</a:t>
            </a:r>
            <a:r>
              <a:rPr lang="zh-CN" altLang="en-US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台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</a:rPr>
              <a:t>为全校师生提供在线教学服务，包括观看教学视频、答疑、作业、测验等线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上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</a:rPr>
              <a:t>学习服务，旨在利用电脑、手机、网络等现有设备开展教学活动。</a:t>
            </a:r>
            <a:endParaRPr lang="en-US" altLang="zh-CN" sz="2400" b="1" dirty="0" smtClean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indent="457200" algn="l" fontAlgn="auto">
              <a:lnSpc>
                <a:spcPct val="150000"/>
              </a:lnSpc>
            </a:pP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</a:rPr>
              <a:t>南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信大教育在线平台包含电脑端（网址：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http://nu</a:t>
            </a:r>
            <a:r>
              <a:rPr lang="en-US" altLang="zh-CN" dirty="0" err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ist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.fanya.chaoxing.com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）和手机端（学习通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</a:rPr>
              <a:t>APP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）两部分，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电脑端和手机端可自动实现资源、数据、功能同步，有效保证师生使用习惯的一致性。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indent="457200" algn="l" fontAlgn="auto">
              <a:lnSpc>
                <a:spcPct val="150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南信大教育在线平台已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无缝对接超星电子图书、电子期刊、学术视频等数据库，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</a:rPr>
              <a:t>为学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生拓展学习提供资源支撑。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394335" y="974725"/>
            <a:ext cx="9911715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latin typeface="微软雅黑" panose="020B0503020204020204" charset="-122"/>
                <a:ea typeface="微软雅黑" panose="020B0503020204020204" charset="-122"/>
                <a:cs typeface="+mj-ea"/>
              </a:rPr>
              <a:t>电脑端访问网址：http://nu</a:t>
            </a:r>
            <a:r>
              <a:rPr lang="en-US" altLang="zh-CN" sz="1600" b="1" dirty="0" err="1">
                <a:latin typeface="微软雅黑" panose="020B0503020204020204" charset="-122"/>
                <a:ea typeface="微软雅黑" panose="020B0503020204020204" charset="-122"/>
                <a:cs typeface="+mj-ea"/>
              </a:rPr>
              <a:t>ist</a:t>
            </a:r>
            <a:r>
              <a:rPr lang="zh-CN" altLang="en-US" sz="1600" b="1" dirty="0">
                <a:latin typeface="微软雅黑" panose="020B0503020204020204" charset="-122"/>
                <a:ea typeface="微软雅黑" panose="020B0503020204020204" charset="-122"/>
                <a:cs typeface="+mj-ea"/>
              </a:rPr>
              <a:t>.fanya.chaoxing.com</a:t>
            </a:r>
            <a:endParaRPr lang="zh-CN" altLang="en-US" sz="1600" b="1" dirty="0">
              <a:latin typeface="微软雅黑" panose="020B0503020204020204" charset="-122"/>
              <a:ea typeface="微软雅黑" panose="020B0503020204020204" charset="-122"/>
              <a:cs typeface="+mj-ea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cs typeface="+mj-ea"/>
              </a:rPr>
              <a:t>初次登录方式：</a:t>
            </a:r>
            <a:endParaRPr lang="zh-CN" altLang="en-US" sz="1600" dirty="0">
              <a:latin typeface="微软雅黑" panose="020B0503020204020204" charset="-122"/>
              <a:ea typeface="微软雅黑" panose="020B0503020204020204" charset="-122"/>
              <a:cs typeface="+mj-ea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cs typeface="+mj-ea"/>
              </a:rPr>
              <a:t>点击</a:t>
            </a: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  <a:cs typeface="+mj-ea"/>
              </a:rPr>
              <a:t>“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cs typeface="+mj-ea"/>
              </a:rPr>
              <a:t>登录</a:t>
            </a: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  <a:cs typeface="+mj-ea"/>
              </a:rPr>
              <a:t>”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cs typeface="+mj-ea"/>
              </a:rPr>
              <a:t>按钮，输入账号（学号）和初始密码（</a:t>
            </a: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  <a:cs typeface="+mj-ea"/>
              </a:rPr>
              <a:t>s654321s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cs typeface="+mj-ea"/>
              </a:rPr>
              <a:t>）登录。</a:t>
            </a:r>
            <a:endParaRPr lang="zh-CN" altLang="en-US" sz="1600" dirty="0">
              <a:latin typeface="微软雅黑" panose="020B0503020204020204" charset="-122"/>
              <a:ea typeface="微软雅黑" panose="020B0503020204020204" charset="-122"/>
              <a:cs typeface="+mj-ea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cs typeface="+mj-ea"/>
              </a:rPr>
              <a:t>登录后请绑定手机号并修改密码。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cs typeface="+mj-ea"/>
                <a:sym typeface="+mn-ea"/>
              </a:rPr>
              <a:t>再次登录时，电脑端、学习通均可使用该手机号和密码登录。</a:t>
            </a:r>
            <a:endParaRPr lang="zh-CN" altLang="en-US" sz="1600" dirty="0">
              <a:latin typeface="微软雅黑" panose="020B0503020204020204" charset="-122"/>
              <a:ea typeface="微软雅黑" panose="020B0503020204020204" charset="-122"/>
              <a:cs typeface="+mj-ea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474345" y="195580"/>
            <a:ext cx="592455" cy="59245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4000">
                <a:solidFill>
                  <a:srgbClr val="FFFF00"/>
                </a:solidFill>
              </a:rPr>
              <a:t>1</a:t>
            </a:r>
            <a:endParaRPr lang="en-US" altLang="zh-CN" sz="4000">
              <a:solidFill>
                <a:srgbClr val="FFFF0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192530" y="195580"/>
            <a:ext cx="9956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登录</a:t>
            </a:r>
            <a:endParaRPr lang="zh-CN" altLang="en-US" sz="32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58970" y="3601720"/>
            <a:ext cx="3573145" cy="2129790"/>
          </a:xfrm>
          <a:prstGeom prst="rect">
            <a:avLst/>
          </a:prstGeom>
          <a:ln w="12700" cmpd="sng">
            <a:solidFill>
              <a:schemeClr val="tx1"/>
            </a:solidFill>
            <a:prstDash val="solid"/>
          </a:ln>
        </p:spPr>
      </p:pic>
      <p:sp>
        <p:nvSpPr>
          <p:cNvPr id="7" name="爆炸形 2 6"/>
          <p:cNvSpPr/>
          <p:nvPr/>
        </p:nvSpPr>
        <p:spPr>
          <a:xfrm>
            <a:off x="9683750" y="95250"/>
            <a:ext cx="2446020" cy="1659255"/>
          </a:xfrm>
          <a:prstGeom prst="irregularSeal2">
            <a:avLst/>
          </a:prstGeom>
          <a:solidFill>
            <a:schemeClr val="accent2"/>
          </a:solidFill>
          <a:ln w="12700" cmpd="sng">
            <a:solidFill>
              <a:schemeClr val="accent1">
                <a:shade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>
                <a:latin typeface="黑体" panose="02010609060101010101" charset="-122"/>
                <a:ea typeface="黑体" panose="02010609060101010101" charset="-122"/>
              </a:rPr>
              <a:t>电脑端</a:t>
            </a:r>
            <a:endParaRPr lang="zh-CN" altLang="en-US" sz="2000" b="1"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20075" y="3601720"/>
            <a:ext cx="3608705" cy="2131695"/>
          </a:xfrm>
          <a:prstGeom prst="rect">
            <a:avLst/>
          </a:prstGeom>
          <a:ln w="22225">
            <a:solidFill>
              <a:schemeClr val="tx1"/>
            </a:solidFill>
          </a:ln>
        </p:spPr>
      </p:pic>
      <p:sp>
        <p:nvSpPr>
          <p:cNvPr id="11" name="文本框 10"/>
          <p:cNvSpPr txBox="1"/>
          <p:nvPr/>
        </p:nvSpPr>
        <p:spPr>
          <a:xfrm>
            <a:off x="394335" y="2700020"/>
            <a:ext cx="1012634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  <a:latin typeface="+mj-lt"/>
                <a:ea typeface="+mj-ea"/>
                <a:cs typeface="+mj-cs"/>
                <a:sym typeface="+mn-ea"/>
              </a:rPr>
              <a:t>如果已在学习通登录并绑定学号，登录密码为修改后的密码，支持学号、手机号两种登录方式。</a:t>
            </a:r>
            <a:endParaRPr lang="zh-CN" altLang="en-US" b="1" dirty="0">
              <a:solidFill>
                <a:srgbClr val="FF0000"/>
              </a:solidFill>
              <a:latin typeface="+mj-lt"/>
              <a:ea typeface="+mj-ea"/>
              <a:cs typeface="+mj-cs"/>
              <a:sym typeface="+mn-ea"/>
            </a:endParaRPr>
          </a:p>
        </p:txBody>
      </p:sp>
      <p:pic>
        <p:nvPicPr>
          <p:cNvPr id="57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040" y="3601720"/>
            <a:ext cx="3968115" cy="2130425"/>
          </a:xfrm>
          <a:prstGeom prst="rect">
            <a:avLst/>
          </a:prstGeom>
          <a:noFill/>
          <a:ln w="25400" cmpd="sng">
            <a:solidFill>
              <a:schemeClr val="tx1"/>
            </a:solidFill>
            <a:prstDash val="solid"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/>
        </p:nvSpPr>
        <p:spPr>
          <a:xfrm>
            <a:off x="474345" y="195580"/>
            <a:ext cx="592455" cy="59245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4000">
                <a:solidFill>
                  <a:srgbClr val="FFFF00"/>
                </a:solidFill>
              </a:rPr>
              <a:t>1</a:t>
            </a:r>
            <a:endParaRPr lang="en-US" altLang="zh-CN" sz="4000">
              <a:solidFill>
                <a:srgbClr val="FFFF0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192530" y="195580"/>
            <a:ext cx="9956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登录</a:t>
            </a:r>
            <a:endParaRPr lang="zh-CN" altLang="en-US" sz="32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爆炸形 2 6"/>
          <p:cNvSpPr/>
          <p:nvPr/>
        </p:nvSpPr>
        <p:spPr>
          <a:xfrm>
            <a:off x="9820275" y="95250"/>
            <a:ext cx="2309495" cy="1564005"/>
          </a:xfrm>
          <a:prstGeom prst="irregularSeal2">
            <a:avLst/>
          </a:prstGeom>
          <a:solidFill>
            <a:schemeClr val="accent2"/>
          </a:solidFill>
          <a:ln w="12700" cmpd="sng">
            <a:solidFill>
              <a:schemeClr val="accent1">
                <a:shade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>
                <a:latin typeface="黑体" panose="02010609060101010101" charset="-122"/>
                <a:ea typeface="黑体" panose="02010609060101010101" charset="-122"/>
              </a:rPr>
              <a:t>手机端</a:t>
            </a:r>
            <a:endParaRPr lang="zh-CN" altLang="en-US" sz="2000" b="1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7820" y="878840"/>
            <a:ext cx="6869430" cy="675005"/>
          </a:xfrm>
        </p:spPr>
        <p:txBody>
          <a:bodyPr>
            <a:normAutofit fontScale="90000"/>
          </a:bodyPr>
          <a:lstStyle/>
          <a:p>
            <a:pPr algn="l">
              <a:lnSpc>
                <a:spcPct val="150000"/>
              </a:lnSpc>
              <a:buClrTx/>
              <a:buSzTx/>
              <a:buNone/>
            </a:pPr>
            <a:r>
              <a:rPr lang="zh-CN" altLang="en-US" sz="1800" dirty="0">
                <a:latin typeface="微软雅黑" panose="020B0503020204020204" charset="-122"/>
                <a:ea typeface="微软雅黑" panose="020B0503020204020204" charset="-122"/>
                <a:cs typeface="+mj-ea"/>
                <a:sym typeface="+mn-ea"/>
              </a:rPr>
              <a:t>手机上下载并安装学习通APP：</a:t>
            </a:r>
            <a:br>
              <a:rPr lang="zh-CN" altLang="en-US" sz="1800" dirty="0">
                <a:latin typeface="微软雅黑" panose="020B0503020204020204" charset="-122"/>
                <a:ea typeface="微软雅黑" panose="020B0503020204020204" charset="-122"/>
                <a:cs typeface="+mj-ea"/>
                <a:sym typeface="+mn-ea"/>
              </a:rPr>
            </a:br>
            <a:r>
              <a:rPr lang="zh-CN" altLang="en-US" sz="1800" dirty="0">
                <a:latin typeface="微软雅黑" panose="020B0503020204020204" charset="-122"/>
                <a:ea typeface="微软雅黑" panose="020B0503020204020204" charset="-122"/>
                <a:cs typeface="+mj-ea"/>
                <a:sym typeface="+mn-ea"/>
              </a:rPr>
              <a:t>扫描右方二维码或在手机应用市场中搜索“学习通”进行下载。</a:t>
            </a:r>
            <a:endParaRPr lang="zh-CN" altLang="en-US" sz="1800" dirty="0">
              <a:latin typeface="微软雅黑" panose="020B0503020204020204" charset="-122"/>
              <a:ea typeface="微软雅黑" panose="020B0503020204020204" charset="-122"/>
              <a:cs typeface="+mj-ea"/>
            </a:endParaRPr>
          </a:p>
        </p:txBody>
      </p:sp>
      <p:pic>
        <p:nvPicPr>
          <p:cNvPr id="3" name="图片 8" descr="C:\Users\Administrator\Desktop\学习通二维码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82815" y="93345"/>
            <a:ext cx="1460500" cy="1460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标题 11"/>
          <p:cNvSpPr>
            <a:spLocks noGrp="1"/>
          </p:cNvSpPr>
          <p:nvPr/>
        </p:nvSpPr>
        <p:spPr>
          <a:xfrm>
            <a:off x="336550" y="1513205"/>
            <a:ext cx="11489055" cy="1043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+mj-ea"/>
                <a:sym typeface="+mn-ea"/>
              </a:rPr>
              <a:t>初次登录者：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cs typeface="+mj-ea"/>
                <a:sym typeface="+mn-ea"/>
              </a:rPr>
              <a:t>点击右下方的“我</a:t>
            </a: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  <a:cs typeface="+mj-ea"/>
                <a:sym typeface="+mn-ea"/>
              </a:rPr>
              <a:t>”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cs typeface="+mj-ea"/>
                <a:sym typeface="+mn-ea"/>
              </a:rPr>
              <a:t>进入</a:t>
            </a: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  <a:cs typeface="+mj-ea"/>
                <a:sym typeface="+mn-ea"/>
              </a:rPr>
              <a:t>“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cs typeface="+mj-ea"/>
                <a:sym typeface="+mn-ea"/>
              </a:rPr>
              <a:t>登录</a:t>
            </a: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  <a:cs typeface="+mj-ea"/>
                <a:sym typeface="+mn-ea"/>
              </a:rPr>
              <a:t>”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cs typeface="+mj-ea"/>
                <a:sym typeface="+mn-ea"/>
              </a:rPr>
              <a:t>页面，在首页下方选择其他方式登录，单位：南京信息工程大学，账号是学号，初次登陆的密码是s654321s,登录之后，绑定手机号，修改密码即可。</a:t>
            </a:r>
            <a:endParaRPr lang="zh-CN" altLang="en-US" sz="1600" dirty="0">
              <a:latin typeface="微软雅黑" panose="020B0503020204020204" charset="-122"/>
              <a:ea typeface="微软雅黑" panose="020B0503020204020204" charset="-122"/>
              <a:cs typeface="+mj-ea"/>
              <a:sym typeface="+mn-ea"/>
            </a:endParaRPr>
          </a:p>
        </p:txBody>
      </p:sp>
      <p:pic>
        <p:nvPicPr>
          <p:cNvPr id="14" name="图片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066800" y="3133725"/>
            <a:ext cx="2022475" cy="3388995"/>
          </a:xfrm>
          <a:prstGeom prst="rect">
            <a:avLst/>
          </a:prstGeom>
          <a:ln w="12700" cmpd="sng">
            <a:solidFill>
              <a:schemeClr val="tx1"/>
            </a:solidFill>
            <a:prstDash val="solid"/>
          </a:ln>
        </p:spPr>
      </p:pic>
      <p:sp>
        <p:nvSpPr>
          <p:cNvPr id="20" name="文本框 19"/>
          <p:cNvSpPr txBox="1"/>
          <p:nvPr/>
        </p:nvSpPr>
        <p:spPr>
          <a:xfrm>
            <a:off x="336550" y="2503170"/>
            <a:ext cx="10564495" cy="46038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如果已在电脑端登录并绑定手机号，则可直接使用手机号登录。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58" name="图片 5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9495" y="3133725"/>
            <a:ext cx="1948815" cy="338899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96940" y="3133725"/>
            <a:ext cx="1777365" cy="338899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图片 6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24875" y="3133725"/>
            <a:ext cx="1854835" cy="338899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76567" y="623570"/>
            <a:ext cx="11475720" cy="1315720"/>
          </a:xfrm>
        </p:spPr>
        <p:txBody>
          <a:bodyPr>
            <a:norm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</a:rPr>
              <a:t>学生登录后进入自己的</a:t>
            </a: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</a:rPr>
              <a:t>“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</a:rPr>
              <a:t>学习空间</a:t>
            </a: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</a:rPr>
              <a:t>”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</a:rPr>
              <a:t>，可在</a:t>
            </a: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</a:rPr>
              <a:t>”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</a:rPr>
              <a:t>我学的课</a:t>
            </a: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</a:rPr>
              <a:t>“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</a:rPr>
              <a:t>中找到教师的课程，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点击课程封面，进入班级进行课程内容学习。</a:t>
            </a:r>
            <a:endParaRPr lang="zh-CN" altLang="en-US" sz="16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200025" y="336550"/>
            <a:ext cx="592455" cy="59245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4000">
                <a:solidFill>
                  <a:srgbClr val="FFFF00"/>
                </a:solidFill>
              </a:rPr>
              <a:t>2</a:t>
            </a:r>
            <a:endParaRPr lang="en-US" altLang="zh-CN" sz="4000">
              <a:solidFill>
                <a:srgbClr val="FFFF0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82345" y="345440"/>
            <a:ext cx="3057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进入课程和班级</a:t>
            </a:r>
            <a:endParaRPr lang="zh-CN" altLang="en-US" sz="32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0355" y="1600200"/>
            <a:ext cx="6241415" cy="251777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720" y="4264660"/>
            <a:ext cx="6242050" cy="2401570"/>
          </a:xfrm>
          <a:prstGeom prst="rect">
            <a:avLst/>
          </a:prstGeom>
          <a:ln w="12700" cmpd="sng">
            <a:solidFill>
              <a:schemeClr val="tx1"/>
            </a:solidFill>
            <a:prstDash val="solid"/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6240" y="2289810"/>
            <a:ext cx="5397500" cy="30378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标题 6"/>
          <p:cNvSpPr>
            <a:spLocks noGrp="1"/>
          </p:cNvSpPr>
          <p:nvPr>
            <p:ph type="title"/>
          </p:nvPr>
        </p:nvSpPr>
        <p:spPr>
          <a:xfrm>
            <a:off x="252730" y="241935"/>
            <a:ext cx="11257280" cy="1235075"/>
          </a:xfrm>
        </p:spPr>
        <p:txBody>
          <a:bodyPr>
            <a:no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1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电脑端的课程和学习通的课程互通，登录学习通可以在</a:t>
            </a:r>
            <a:r>
              <a:rPr lang="en-US" altLang="zh-CN" sz="1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”</a:t>
            </a:r>
            <a:r>
              <a:rPr lang="zh-CN" altLang="en-US" sz="1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我</a:t>
            </a:r>
            <a:r>
              <a:rPr lang="en-US" altLang="zh-CN" sz="1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“</a:t>
            </a:r>
            <a:r>
              <a:rPr lang="zh-CN" altLang="en-US" sz="1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中找到课程及所在班级。</a:t>
            </a:r>
            <a:endParaRPr lang="zh-CN" altLang="en-US" sz="18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2710815" y="1378585"/>
            <a:ext cx="2451735" cy="526923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57595" y="1318895"/>
            <a:ext cx="2522220" cy="532892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5745" y="1008380"/>
            <a:ext cx="10968990" cy="123063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</a:rPr>
              <a:t>学生进入课程后，可查看教师提供的课程内容、资料，并且完成教师发布的在线学习任务、学习要求、作业、测验等，并可以在线提问、讨论。</a:t>
            </a:r>
            <a:endParaRPr lang="zh-CN" altLang="en-US" sz="16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245745" y="266700"/>
            <a:ext cx="592455" cy="59245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4000" dirty="0">
                <a:solidFill>
                  <a:srgbClr val="FFFF00"/>
                </a:solidFill>
              </a:rPr>
              <a:t>3</a:t>
            </a:r>
            <a:endParaRPr lang="en-US" altLang="zh-CN" sz="4000" dirty="0">
              <a:solidFill>
                <a:srgbClr val="FFFF0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82345" y="275590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在线</a:t>
            </a:r>
            <a:r>
              <a:rPr lang="zh-CN" altLang="en-US" sz="32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学习</a:t>
            </a:r>
            <a:endParaRPr lang="zh-CN" altLang="en-US" sz="32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71320" y="2239010"/>
            <a:ext cx="8117840" cy="4229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428115" y="821356"/>
            <a:ext cx="9374505" cy="2168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b="1" dirty="0">
                <a:latin typeface="+mj-ea"/>
                <a:cs typeface="+mj-ea"/>
              </a:rPr>
              <a:t>如您平台的课程清单中缺少相应课程，请查看选课信息，并联系课程教师。</a:t>
            </a:r>
            <a:endParaRPr lang="en-US" altLang="zh-CN" b="1" dirty="0">
              <a:latin typeface="+mj-ea"/>
              <a:cs typeface="+mj-ea"/>
            </a:endParaRPr>
          </a:p>
          <a:p>
            <a:pPr marL="285750" indent="-285750" algn="l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b="1" dirty="0" smtClean="0">
                <a:latin typeface="+mj-ea"/>
                <a:ea typeface="+mj-ea"/>
                <a:cs typeface="+mj-ea"/>
              </a:rPr>
              <a:t>如</a:t>
            </a:r>
            <a:r>
              <a:rPr lang="zh-CN" altLang="en-US" b="1" dirty="0">
                <a:latin typeface="+mj-ea"/>
                <a:ea typeface="+mj-ea"/>
                <a:cs typeface="+mj-ea"/>
              </a:rPr>
              <a:t>您在使用中如遇到技术问题，可通过以下方式寻求支持：</a:t>
            </a:r>
            <a:endParaRPr lang="en-US" altLang="zh-CN" b="1" dirty="0">
              <a:latin typeface="+mj-ea"/>
              <a:ea typeface="+mj-ea"/>
              <a:cs typeface="+mj-ea"/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+mj-ea"/>
                <a:cs typeface="+mj-ea"/>
              </a:rPr>
              <a:t>1</a:t>
            </a:r>
            <a:r>
              <a:rPr lang="zh-CN" altLang="en-US" dirty="0">
                <a:latin typeface="+mj-ea"/>
                <a:cs typeface="+mj-ea"/>
              </a:rPr>
              <a:t>、加入</a:t>
            </a:r>
            <a:r>
              <a:rPr lang="en-US" altLang="zh-CN" dirty="0">
                <a:latin typeface="+mj-ea"/>
                <a:cs typeface="+mj-ea"/>
                <a:sym typeface="+mn-ea"/>
              </a:rPr>
              <a:t>QQ</a:t>
            </a:r>
            <a:r>
              <a:rPr lang="zh-CN" altLang="en-US" dirty="0">
                <a:latin typeface="+mj-ea"/>
                <a:cs typeface="+mj-ea"/>
                <a:sym typeface="+mn-ea"/>
              </a:rPr>
              <a:t>群</a:t>
            </a:r>
            <a:r>
              <a:rPr lang="zh-CN" altLang="en-US" dirty="0">
                <a:latin typeface="+mj-ea"/>
                <a:cs typeface="+mj-ea"/>
              </a:rPr>
              <a:t>咨询：群名</a:t>
            </a:r>
            <a:r>
              <a:rPr lang="en-US" altLang="zh-CN" dirty="0">
                <a:latin typeface="+mj-ea"/>
                <a:cs typeface="+mj-ea"/>
                <a:sym typeface="+mn-ea"/>
              </a:rPr>
              <a:t>“</a:t>
            </a:r>
            <a:r>
              <a:rPr lang="zh-CN" altLang="en-US" dirty="0">
                <a:latin typeface="+mj-ea"/>
                <a:cs typeface="+mj-ea"/>
                <a:sym typeface="+mn-ea"/>
              </a:rPr>
              <a:t>南信大教育在线平台学生使用答疑群</a:t>
            </a:r>
            <a:r>
              <a:rPr lang="en-US" altLang="zh-CN" dirty="0">
                <a:latin typeface="+mj-ea"/>
                <a:cs typeface="+mj-ea"/>
                <a:sym typeface="+mn-ea"/>
              </a:rPr>
              <a:t>”</a:t>
            </a:r>
            <a:r>
              <a:rPr lang="zh-CN" altLang="en-US" dirty="0">
                <a:latin typeface="+mj-ea"/>
                <a:cs typeface="+mj-ea"/>
              </a:rPr>
              <a:t>，群号</a:t>
            </a:r>
            <a:r>
              <a:rPr lang="en-US" altLang="zh-CN" dirty="0">
                <a:latin typeface="+mj-ea"/>
                <a:cs typeface="+mj-ea"/>
              </a:rPr>
              <a:t>893143118</a:t>
            </a:r>
            <a:r>
              <a:rPr lang="zh-CN" altLang="en-US" dirty="0">
                <a:latin typeface="+mj-ea"/>
                <a:cs typeface="+mj-ea"/>
              </a:rPr>
              <a:t>。</a:t>
            </a:r>
            <a:endParaRPr lang="zh-CN" altLang="en-US" dirty="0">
              <a:latin typeface="+mj-ea"/>
              <a:ea typeface="+mj-ea"/>
              <a:cs typeface="+mj-ea"/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+mj-ea"/>
                <a:cs typeface="+mj-ea"/>
              </a:rPr>
              <a:t>2</a:t>
            </a:r>
            <a:r>
              <a:rPr lang="zh-CN" altLang="en-US" dirty="0">
                <a:latin typeface="+mj-ea"/>
                <a:cs typeface="+mj-ea"/>
              </a:rPr>
              <a:t>、</a:t>
            </a:r>
            <a:r>
              <a:rPr lang="zh-CN" altLang="en-US" dirty="0">
                <a:latin typeface="+mj-ea"/>
                <a:ea typeface="+mj-ea"/>
                <a:cs typeface="+mj-ea"/>
              </a:rPr>
              <a:t>拨打电话咨询：</a:t>
            </a:r>
            <a:r>
              <a:rPr lang="zh-CN" altLang="en-US" dirty="0" smtClean="0">
                <a:latin typeface="+mj-ea"/>
                <a:cs typeface="+mj-ea"/>
              </a:rPr>
              <a:t>马云尉</a:t>
            </a:r>
            <a:r>
              <a:rPr lang="en-US" altLang="zh-CN" dirty="0" smtClean="0">
                <a:latin typeface="+mj-ea"/>
                <a:cs typeface="+mj-ea"/>
              </a:rPr>
              <a:t>(</a:t>
            </a:r>
            <a:r>
              <a:rPr lang="zh-CN" altLang="en-US" dirty="0" smtClean="0">
                <a:latin typeface="+mj-ea"/>
                <a:cs typeface="+mj-ea"/>
              </a:rPr>
              <a:t>超星公司</a:t>
            </a:r>
            <a:r>
              <a:rPr lang="en-US" altLang="zh-CN" dirty="0" smtClean="0">
                <a:latin typeface="+mj-ea"/>
                <a:cs typeface="+mj-ea"/>
              </a:rPr>
              <a:t>)</a:t>
            </a:r>
            <a:r>
              <a:rPr lang="zh-CN" altLang="en-US" dirty="0" smtClean="0">
                <a:latin typeface="+mj-ea"/>
                <a:cs typeface="+mj-ea"/>
              </a:rPr>
              <a:t>：</a:t>
            </a:r>
            <a:r>
              <a:rPr lang="zh-CN" altLang="en-US" dirty="0">
                <a:latin typeface="+mj-ea"/>
                <a:cs typeface="+mj-ea"/>
              </a:rPr>
              <a:t>19850078707</a:t>
            </a:r>
            <a:r>
              <a:rPr lang="zh-CN" altLang="en-US" dirty="0" smtClean="0">
                <a:latin typeface="+mj-ea"/>
                <a:cs typeface="+mj-ea"/>
              </a:rPr>
              <a:t>；</a:t>
            </a:r>
            <a:r>
              <a:rPr lang="en-US" altLang="zh-CN" dirty="0" smtClean="0"/>
              <a:t>  </a:t>
            </a:r>
            <a:endParaRPr lang="en-US" altLang="zh-CN" dirty="0" smtClean="0"/>
          </a:p>
          <a:p>
            <a:pPr>
              <a:lnSpc>
                <a:spcPct val="150000"/>
              </a:lnSpc>
            </a:pPr>
            <a:r>
              <a:rPr lang="en-US" altLang="zh-CN" dirty="0" smtClean="0"/>
              <a:t>                                      </a:t>
            </a:r>
            <a:r>
              <a:rPr lang="zh-CN" altLang="zh-CN" dirty="0" smtClean="0"/>
              <a:t>王</a:t>
            </a:r>
            <a:r>
              <a:rPr lang="zh-CN" altLang="zh-CN" dirty="0"/>
              <a:t>琴（南信大教务处）</a:t>
            </a:r>
            <a:r>
              <a:rPr lang="zh-CN" altLang="zh-CN" dirty="0">
                <a:latin typeface="+mn-ea"/>
              </a:rPr>
              <a:t>：</a:t>
            </a:r>
            <a:r>
              <a:rPr lang="en-US" altLang="zh-CN" dirty="0">
                <a:latin typeface="+mn-ea"/>
              </a:rPr>
              <a:t>13951998140</a:t>
            </a:r>
            <a:r>
              <a:rPr lang="zh-CN" altLang="zh-CN" dirty="0">
                <a:latin typeface="+mn-ea"/>
              </a:rPr>
              <a:t>；</a:t>
            </a:r>
            <a:endParaRPr lang="zh-CN" altLang="en-US" dirty="0">
              <a:latin typeface="+mn-ea"/>
              <a:cs typeface="+mj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8284" y="4333239"/>
            <a:ext cx="12193270" cy="793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ct val="150000"/>
              </a:lnSpc>
            </a:pPr>
            <a:r>
              <a:rPr lang="zh-CN" altLang="en-US" sz="3600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南信大教育在线平台</a:t>
            </a:r>
            <a:r>
              <a:rPr lang="zh-CN" altLang="en-US" sz="3600" dirty="0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为在线</a:t>
            </a:r>
            <a:r>
              <a:rPr lang="zh-CN" altLang="en-US" sz="3600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教学提供支持！</a:t>
            </a:r>
            <a:endParaRPr lang="zh-CN" altLang="en-US" sz="3600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PLACING_PICTURE_USER_VIEWPORT" val="{&quot;height&quot;:5472,&quot;width&quot;:3075}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965</Words>
  <Application>WPS 演示</Application>
  <PresentationFormat>自定义</PresentationFormat>
  <Paragraphs>53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6" baseType="lpstr">
      <vt:lpstr>Arial</vt:lpstr>
      <vt:lpstr>宋体</vt:lpstr>
      <vt:lpstr>Wingdings</vt:lpstr>
      <vt:lpstr>微软雅黑</vt:lpstr>
      <vt:lpstr>黑体</vt:lpstr>
      <vt:lpstr>Arial Unicode MS</vt:lpstr>
      <vt:lpstr>Calibri Light</vt:lpstr>
      <vt:lpstr>Calibri</vt:lpstr>
      <vt:lpstr>Office 主题</vt:lpstr>
      <vt:lpstr>PowerPoint 演示文稿</vt:lpstr>
      <vt:lpstr>PowerPoint 演示文稿</vt:lpstr>
      <vt:lpstr>手机上下载并安装学习通APP： 扫描右方二维码或在手机应用市场中搜索“学习通”进行下载。</vt:lpstr>
      <vt:lpstr>学生登录后进入自己的“学习空间”，可在”我学的课“中找到教师的课程，点击课程封面，进入班级进行课程内容学习。</vt:lpstr>
      <vt:lpstr>电脑端的课程和学习通的课程互通，登录学习通可以在”我“中找到课程及所在班级。</vt:lpstr>
      <vt:lpstr>学生进入课程后，可查看教师提供的课程内容、资料，并且完成教师发布的在线学习任务、学习要求、作业、测验等，并可以在线提问、讨论。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彭春艳</cp:lastModifiedBy>
  <cp:revision>1</cp:revision>
  <dcterms:created xsi:type="dcterms:W3CDTF">2021-02-09T03:18:00Z</dcterms:created>
  <dcterms:modified xsi:type="dcterms:W3CDTF">2021-02-09T03:18:00Z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2052-11.1.0.10116</vt:lpwstr>
  </property>
</Properties>
</file>